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7" r:id="rId9"/>
    <p:sldId id="269" r:id="rId10"/>
    <p:sldId id="270" r:id="rId11"/>
    <p:sldId id="263" r:id="rId12"/>
    <p:sldId id="273" r:id="rId13"/>
  </p:sldIdLst>
  <p:sldSz cx="12192000" cy="6858000"/>
  <p:notesSz cx="6858000" cy="9144000"/>
  <p:embeddedFontLst>
    <p:embeddedFont>
      <p:font typeface="Be Vietnam Pro SemiBold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47" userDrawn="1">
          <p15:clr>
            <a:srgbClr val="A4A3A4"/>
          </p15:clr>
        </p15:guide>
        <p15:guide id="2" pos="63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C6B7"/>
    <a:srgbClr val="4472C4"/>
    <a:srgbClr val="F24049"/>
    <a:srgbClr val="FBEE37"/>
    <a:srgbClr val="5AD8CC"/>
    <a:srgbClr val="000000"/>
    <a:srgbClr val="072B73"/>
    <a:srgbClr val="EEF2F4"/>
    <a:srgbClr val="E8E9EE"/>
    <a:srgbClr val="239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00" autoAdjust="0"/>
    <p:restoredTop sz="94660"/>
  </p:normalViewPr>
  <p:slideViewPr>
    <p:cSldViewPr>
      <p:cViewPr varScale="1">
        <p:scale>
          <a:sx n="82" d="100"/>
          <a:sy n="82" d="100"/>
        </p:scale>
        <p:origin x="950" y="72"/>
      </p:cViewPr>
      <p:guideLst>
        <p:guide orient="horz" pos="3047"/>
        <p:guide pos="63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64008" cy="64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CAD8-C315-4B5F-CF8D-7C15C82C7E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4662E-FF57-24C6-429A-285B6D724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7A5B7-AC08-447A-A8CC-D2E480190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23525-35F9-6BA7-0582-3C9C2D3CC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2661F-5BCF-CAC5-7635-12E0A9F5F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82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858F6-A3CE-B934-467D-950A0CA78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2DEA7-180F-54BA-DF3C-5C7AD0151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61F1C-BE1B-84BA-409F-A62E513F2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4476D-4759-CF92-932C-166ABA1CF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670C8-77B7-10A5-43AE-86CF7EB92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35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DF61C1-EB1F-286F-9E00-864DBFA916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253C5-BB94-55A9-CEBF-94A508B5C9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F0FEE-C792-F390-08B0-56E7554AB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CEC9C-A9A8-20AD-2632-159641B5A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F3E97-9BF7-53BB-8D77-26ACC6EFC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50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01F34-B681-87C6-ADD5-31F20837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B40F0-6AC1-98B5-16BB-A40295830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20126-F70D-89F7-BBFD-6C5F920E0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5CA5B-2135-D3EC-5C9F-77E255B2B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C6E36-0DD2-9E9D-74E3-02B67A621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55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0F1A-670C-8660-FFEB-4DCDC5F40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A7104-2897-00D1-C1EC-18CC1E9A6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03209-BF3D-1860-6CF1-697CFE371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E9617-5163-88CD-E2E6-29711CE3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2112E-64AA-E924-3BD1-E45B7F448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09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7F81E-FCA4-25BB-C2AB-6C96E3A78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1BCF-BBB2-8CB0-B863-5020C97AFB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78096A-930C-A8C8-5A6E-3F8EE896A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E9C7F-9F3A-1034-D6BE-A78B7DDDB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717B9-020D-60B1-D4F5-1A3FA3B98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8DAAC-6946-DB09-2216-90C91C7C7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35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7FF25-C8A5-960E-A343-49728CF2E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F0E7D-ACCB-F9CF-333D-53A9AE6E8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5744A-490C-1984-FA25-4204EFD77F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0ABB4B-96B6-9E69-EB6F-EDB5C021B3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FEDE95-1FE9-63B6-A5A0-855D128194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23D96E-4001-74D4-3AB5-0C5E78204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0AA817-5712-7D52-600D-0A79ACDBD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1DB739-72E5-9758-9840-A277B901F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623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6AFC-15E1-3496-D5F6-4207D68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AE556-A6C0-43CF-BC7A-6DFC5C19E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F94E93-F78F-3EB0-4BF1-A78C5C649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F0B50-B77C-07A7-D812-EE262432E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19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97F01E-F730-B077-C2E3-D0A9CEFB5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71C128-C147-0AEC-2696-F3CDF381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40FA2-26CF-F458-3FFE-BF1EBB752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7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DA020-0FA7-36A7-24C2-94E2FFDFE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26F5F-B0C2-F22D-8B6B-AEFA5D5F6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EE4A67-13BD-7BFB-2B02-B096C5334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4D6E86-BB86-4466-42F3-89F22E92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782DA-C941-D5C3-13AD-EA45C78B5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7C597-144C-6EC8-28AC-C7FC2A6A2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76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088F-9E9D-9EB1-5372-3B50A5079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655824-5CC1-83FD-6557-290B49C7E0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A8D9F7-3A7C-7C52-471C-ACAD35FCD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856D-8861-8249-2BD1-57C32AD3A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5116B-B5C6-1EBA-99E5-4C602BFD9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3C335A-F266-010E-4B38-F3B5821C3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97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6E178C-83E1-FE6C-59FD-489101F0D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77981-EDB5-B1C0-89C6-19E337833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97178-7845-1878-7AEA-E035CB55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5FCEB-DE71-C7BF-CCC2-81759A410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3F85C-8040-C855-28A8-CDBBB6BBD6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85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image" Target="../media/image6.jpg"/><Relationship Id="rId7" Type="http://schemas.openxmlformats.org/officeDocument/2006/relationships/image" Target="../media/image1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6.jp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27.png"/><Relationship Id="rId10" Type="http://schemas.openxmlformats.org/officeDocument/2006/relationships/image" Target="../media/image22.png"/><Relationship Id="rId4" Type="http://schemas.openxmlformats.org/officeDocument/2006/relationships/image" Target="../media/image3.jpg"/><Relationship Id="rId9" Type="http://schemas.openxmlformats.org/officeDocument/2006/relationships/image" Target="../media/image21.png"/><Relationship Id="rId1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1D42A98C-29F1-02BC-D685-3C20A8F3E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27"/>
          <a:stretch/>
        </p:blipFill>
        <p:spPr>
          <a:xfrm>
            <a:off x="-23446" y="-7536"/>
            <a:ext cx="12215446" cy="68655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1079282" y="2339123"/>
            <a:ext cx="10009990" cy="1490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vi-VN" sz="4800" dirty="0">
                <a:solidFill>
                  <a:schemeClr val="bg1"/>
                </a:solidFill>
                <a:latin typeface="Be Vietnam Pro SemiBold" pitchFamily="2" charset="0"/>
                <a:ea typeface="Inter ExtraBold" panose="020B0502030000000004" pitchFamily="34" charset="0"/>
              </a:rPr>
              <a:t>Chiến dịch “Xanh”.</a:t>
            </a:r>
          </a:p>
          <a:p>
            <a:pPr algn="ctr">
              <a:lnSpc>
                <a:spcPct val="120000"/>
              </a:lnSpc>
            </a:pPr>
            <a:r>
              <a:rPr lang="vi-VN" sz="3000" dirty="0">
                <a:solidFill>
                  <a:schemeClr val="bg1"/>
                </a:solidFill>
                <a:latin typeface="Be Vietnam Pro SemiBold" pitchFamily="2" charset="0"/>
                <a:ea typeface="Inter ExtraBold" panose="020B0502030000000004" pitchFamily="34" charset="0"/>
              </a:rPr>
              <a:t>Vì một môi trường lành mạnh.</a:t>
            </a:r>
            <a:endParaRPr lang="en-US" sz="3000" dirty="0">
              <a:solidFill>
                <a:schemeClr val="bg1"/>
              </a:solidFill>
              <a:latin typeface="Be Vietnam Pro SemiBold" pitchFamily="2" charset="0"/>
              <a:ea typeface="Inter ExtraBold" panose="020B050203000000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23B40A-912A-A270-2483-2CE04AF0B7F3}"/>
              </a:ext>
            </a:extLst>
          </p:cNvPr>
          <p:cNvSpPr txBox="1"/>
          <p:nvPr/>
        </p:nvSpPr>
        <p:spPr>
          <a:xfrm>
            <a:off x="0" y="433241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800" dirty="0">
                <a:solidFill>
                  <a:schemeClr val="bg1"/>
                </a:solidFill>
                <a:latin typeface="Be Vietnam Pro SemiBold" pitchFamily="2" charset="0"/>
                <a:ea typeface="Inter ExtraBold" panose="020B0502030000000004" pitchFamily="34" charset="0"/>
              </a:rPr>
              <a:t>PN - Team</a:t>
            </a:r>
            <a:endParaRPr lang="en-US" sz="2800" dirty="0">
              <a:solidFill>
                <a:schemeClr val="bg1"/>
              </a:solidFill>
              <a:latin typeface="Be Vietnam Pro SemiBold" pitchFamily="2" charset="0"/>
              <a:ea typeface="Inter ExtraBold" panose="020B05020300000000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1DB65C-6140-416C-ABCE-2A6B5FC911C6}"/>
              </a:ext>
            </a:extLst>
          </p:cNvPr>
          <p:cNvGrpSpPr/>
          <p:nvPr/>
        </p:nvGrpSpPr>
        <p:grpSpPr>
          <a:xfrm>
            <a:off x="4429283" y="833592"/>
            <a:ext cx="3333433" cy="1017657"/>
            <a:chOff x="13021672" y="1890242"/>
            <a:chExt cx="3571036" cy="10751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89E6A40-D67C-7CBE-008B-8FDC70F64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5517588" y="1890242"/>
              <a:ext cx="1075120" cy="1075120"/>
            </a:xfrm>
            <a:prstGeom prst="rect">
              <a:avLst/>
            </a:prstGeom>
          </p:spPr>
        </p:pic>
        <p:pic>
          <p:nvPicPr>
            <p:cNvPr id="3" name="Picture 2" descr="Logo&#10;&#10;Description automatically generated">
              <a:extLst>
                <a:ext uri="{FF2B5EF4-FFF2-40B4-BE49-F238E27FC236}">
                  <a16:creationId xmlns:a16="http://schemas.microsoft.com/office/drawing/2014/main" id="{F7BE88E8-BC4B-0D1B-627C-6A52FF725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21672" y="2016828"/>
              <a:ext cx="2137722" cy="8219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9587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78365D-15FD-6D53-BBF2-5658285589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8542780-8A6B-B6F4-268B-778CAE448536}"/>
              </a:ext>
            </a:extLst>
          </p:cNvPr>
          <p:cNvSpPr/>
          <p:nvPr/>
        </p:nvSpPr>
        <p:spPr>
          <a:xfrm>
            <a:off x="5391912" y="1444752"/>
            <a:ext cx="4609337" cy="5072712"/>
          </a:xfrm>
          <a:prstGeom prst="roundRect">
            <a:avLst>
              <a:gd name="adj" fmla="val 3609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4360064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Chiến dịch “Xanh”</a:t>
            </a:r>
            <a:endParaRPr lang="en-US" sz="3200" b="1" i="1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9BFC8FF-E9A2-4448-BA44-A62884D2864F}"/>
              </a:ext>
            </a:extLst>
          </p:cNvPr>
          <p:cNvSpPr/>
          <p:nvPr/>
        </p:nvSpPr>
        <p:spPr>
          <a:xfrm>
            <a:off x="590369" y="1444752"/>
            <a:ext cx="4609337" cy="5072712"/>
          </a:xfrm>
          <a:prstGeom prst="roundRect">
            <a:avLst>
              <a:gd name="adj" fmla="val 3609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5E65F0C-3AB9-8E20-73F6-67E0AA5984B7}"/>
              </a:ext>
            </a:extLst>
          </p:cNvPr>
          <p:cNvSpPr txBox="1"/>
          <p:nvPr/>
        </p:nvSpPr>
        <p:spPr>
          <a:xfrm>
            <a:off x="783336" y="1572768"/>
            <a:ext cx="2633547" cy="399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 err="1">
                <a:gradFill flip="none" rotWithShape="1">
                  <a:gsLst>
                    <a:gs pos="13000">
                      <a:srgbClr val="4472C4"/>
                    </a:gs>
                    <a:gs pos="100000">
                      <a:srgbClr val="5AD8CC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Ưu</a:t>
            </a:r>
            <a:r>
              <a:rPr lang="en-US" dirty="0">
                <a:gradFill flip="none" rotWithShape="1">
                  <a:gsLst>
                    <a:gs pos="13000">
                      <a:srgbClr val="4472C4"/>
                    </a:gs>
                    <a:gs pos="100000">
                      <a:srgbClr val="5AD8CC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gradFill flip="none" rotWithShape="1">
                  <a:gsLst>
                    <a:gs pos="13000">
                      <a:srgbClr val="4472C4"/>
                    </a:gs>
                    <a:gs pos="100000">
                      <a:srgbClr val="5AD8CC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điểm</a:t>
            </a:r>
            <a:endParaRPr lang="en-US" dirty="0">
              <a:gradFill flip="none" rotWithShape="1">
                <a:gsLst>
                  <a:gs pos="13000">
                    <a:srgbClr val="4472C4"/>
                  </a:gs>
                  <a:gs pos="100000">
                    <a:srgbClr val="5AD8CC"/>
                  </a:gs>
                </a:gsLst>
                <a:lin ang="0" scaled="1"/>
                <a:tileRect/>
              </a:gra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FC0634-7233-10D0-30D9-B9E85AA8F77E}"/>
              </a:ext>
            </a:extLst>
          </p:cNvPr>
          <p:cNvSpPr txBox="1"/>
          <p:nvPr/>
        </p:nvSpPr>
        <p:spPr>
          <a:xfrm>
            <a:off x="5583936" y="1572768"/>
            <a:ext cx="2633547" cy="399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 err="1">
                <a:gradFill flip="none" rotWithShape="1">
                  <a:gsLst>
                    <a:gs pos="49000">
                      <a:srgbClr val="F24049"/>
                    </a:gs>
                    <a:gs pos="100000">
                      <a:srgbClr val="FBEE37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Nhược</a:t>
            </a:r>
            <a:r>
              <a:rPr lang="en-US" dirty="0">
                <a:gradFill flip="none" rotWithShape="1">
                  <a:gsLst>
                    <a:gs pos="49000">
                      <a:srgbClr val="F24049"/>
                    </a:gs>
                    <a:gs pos="100000">
                      <a:srgbClr val="FBEE37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gradFill flip="none" rotWithShape="1">
                  <a:gsLst>
                    <a:gs pos="49000">
                      <a:srgbClr val="F24049"/>
                    </a:gs>
                    <a:gs pos="100000">
                      <a:srgbClr val="FBEE37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điểm</a:t>
            </a:r>
            <a:endParaRPr lang="en-US" dirty="0">
              <a:gradFill flip="none" rotWithShape="1">
                <a:gsLst>
                  <a:gs pos="49000">
                    <a:srgbClr val="F24049"/>
                  </a:gs>
                  <a:gs pos="100000">
                    <a:srgbClr val="FBEE37"/>
                  </a:gs>
                </a:gsLst>
                <a:lin ang="0" scaled="1"/>
                <a:tileRect/>
              </a:gra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77225-FB71-C7F9-B7FE-CB5B6067E32E}"/>
              </a:ext>
            </a:extLst>
          </p:cNvPr>
          <p:cNvSpPr txBox="1"/>
          <p:nvPr/>
        </p:nvSpPr>
        <p:spPr>
          <a:xfrm>
            <a:off x="779797" y="2417390"/>
            <a:ext cx="4164059" cy="3387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Giải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quyết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liên quan đến cây xanh.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Quyên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góp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khả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cảm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hưởng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cộng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Giao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quan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giản</a:t>
            </a:r>
            <a:r>
              <a:rPr lang="en-US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giúp </a:t>
            </a: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người dùng dễ hiểu và dễ tiếp cận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vi-VN" dirty="0">
              <a:solidFill>
                <a:srgbClr val="2FC6B7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78A35-04E7-18C9-317C-69C5D2F2B808}"/>
              </a:ext>
            </a:extLst>
          </p:cNvPr>
          <p:cNvSpPr txBox="1"/>
          <p:nvPr/>
        </p:nvSpPr>
        <p:spPr>
          <a:xfrm>
            <a:off x="5614550" y="2417390"/>
            <a:ext cx="4164059" cy="3054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Chỉ diễn ra ở một địa điểm cụ thể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Mọi người ở các tỉnh khác có thể tiếp cận nhưng không trực tiếp tham gia được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phối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chặt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chẽ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cùng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quyền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địa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phương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đạt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chung</a:t>
            </a:r>
            <a:endParaRPr lang="vi-VN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3AD358F-CD11-D77A-EA79-7470940C3401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7950769-C3CB-ED9E-4D81-574C6DFEC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9" name="Picture 8" descr="Logo&#10;&#10;Description automatically generated">
              <a:extLst>
                <a:ext uri="{FF2B5EF4-FFF2-40B4-BE49-F238E27FC236}">
                  <a16:creationId xmlns:a16="http://schemas.microsoft.com/office/drawing/2014/main" id="{188FC2F4-B210-5034-B2C4-CE0E7D3EC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6925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680435-A68E-5151-A471-59EEDAB47F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4360064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4CFB80E-EEF0-7AA5-A7C3-08000E18DC4C}"/>
              </a:ext>
            </a:extLst>
          </p:cNvPr>
          <p:cNvSpPr/>
          <p:nvPr/>
        </p:nvSpPr>
        <p:spPr>
          <a:xfrm>
            <a:off x="2176264" y="1702739"/>
            <a:ext cx="7839471" cy="3450542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25CEB9F-0019-9834-5DE6-119B0A061FA4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0D36C80-FAF5-4754-656A-1A3C7ED49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11" name="Picture 10" descr="Logo&#10;&#10;Description automatically generated">
              <a:extLst>
                <a:ext uri="{FF2B5EF4-FFF2-40B4-BE49-F238E27FC236}">
                  <a16:creationId xmlns:a16="http://schemas.microsoft.com/office/drawing/2014/main" id="{B8B1CF67-ABC3-335A-90FE-B09D81699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3E4ECA5-5DC3-6620-02ED-40BB52F219B9}"/>
              </a:ext>
            </a:extLst>
          </p:cNvPr>
          <p:cNvSpPr txBox="1"/>
          <p:nvPr/>
        </p:nvSpPr>
        <p:spPr>
          <a:xfrm>
            <a:off x="2159507" y="2920178"/>
            <a:ext cx="7872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Demo trang web</a:t>
            </a:r>
          </a:p>
          <a:p>
            <a:pPr algn="ctr"/>
            <a:r>
              <a:rPr lang="vi-VN" sz="3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Chiến dịch “Xanh”</a:t>
            </a:r>
            <a:endParaRPr lang="en-US" sz="3000" b="1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87481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FA9725-4367-CE25-7C4C-754E1F147E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4360064" cy="1229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Giới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thiệu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về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dự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án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tới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đây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là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kết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thúc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3273FC-E148-44E0-449D-81C5F8D24308}"/>
              </a:ext>
            </a:extLst>
          </p:cNvPr>
          <p:cNvSpPr txBox="1"/>
          <p:nvPr/>
        </p:nvSpPr>
        <p:spPr>
          <a:xfrm>
            <a:off x="519784" y="3300984"/>
            <a:ext cx="9160664" cy="1656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Xin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cảm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ơn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Ban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Giám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Khảo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cùng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quý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khán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giả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đã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lắng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nghe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0142766-7E79-72DF-8446-72CF2A65184F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4B27005-9B38-1224-96DE-51F141C7D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6" name="Picture 5" descr="Logo&#10;&#10;Description automatically generated">
              <a:extLst>
                <a:ext uri="{FF2B5EF4-FFF2-40B4-BE49-F238E27FC236}">
                  <a16:creationId xmlns:a16="http://schemas.microsoft.com/office/drawing/2014/main" id="{2C47D375-B3A0-E56A-BD60-0255E4DDE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2689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2954207-34B3-68CD-6BC2-B5A0F4BC4C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EACE925-E744-53C9-6DDC-F82948E7D844}"/>
              </a:ext>
            </a:extLst>
          </p:cNvPr>
          <p:cNvGrpSpPr/>
          <p:nvPr/>
        </p:nvGrpSpPr>
        <p:grpSpPr>
          <a:xfrm>
            <a:off x="1885301" y="4991943"/>
            <a:ext cx="4329936" cy="1501736"/>
            <a:chOff x="493367" y="5020765"/>
            <a:chExt cx="5872204" cy="1501736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2E78EEC-C95D-1671-743B-350AC7FAB94B}"/>
                </a:ext>
              </a:extLst>
            </p:cNvPr>
            <p:cNvSpPr/>
            <p:nvPr/>
          </p:nvSpPr>
          <p:spPr>
            <a:xfrm>
              <a:off x="493367" y="5020765"/>
              <a:ext cx="5723095" cy="1501736"/>
            </a:xfrm>
            <a:prstGeom prst="roundRect">
              <a:avLst>
                <a:gd name="adj" fmla="val 11968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253A74-946D-BA62-8E9F-D82CE4B11043}"/>
                </a:ext>
              </a:extLst>
            </p:cNvPr>
            <p:cNvSpPr txBox="1"/>
            <p:nvPr/>
          </p:nvSpPr>
          <p:spPr>
            <a:xfrm>
              <a:off x="838934" y="5070245"/>
              <a:ext cx="17597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Đơn vị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14FE10D-D248-0511-358D-8CC3D98592E4}"/>
                </a:ext>
              </a:extLst>
            </p:cNvPr>
            <p:cNvSpPr txBox="1"/>
            <p:nvPr/>
          </p:nvSpPr>
          <p:spPr>
            <a:xfrm>
              <a:off x="800427" y="5461692"/>
              <a:ext cx="5565144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vi-VN" sz="2000" b="1" dirty="0">
                  <a:solidFill>
                    <a:srgbClr val="072B73"/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Cao đẳng FPT Polytechnic </a:t>
              </a:r>
            </a:p>
            <a:p>
              <a:r>
                <a:rPr lang="vi-VN" sz="2000" b="1" dirty="0">
                  <a:solidFill>
                    <a:srgbClr val="072B73"/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(Cơ sở HCM)</a:t>
              </a:r>
              <a:endParaRPr lang="en-US" sz="2000" b="1" dirty="0">
                <a:solidFill>
                  <a:srgbClr val="072B73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9E9F451-0104-3BC0-26DE-061E09701B26}"/>
              </a:ext>
            </a:extLst>
          </p:cNvPr>
          <p:cNvGrpSpPr/>
          <p:nvPr/>
        </p:nvGrpSpPr>
        <p:grpSpPr>
          <a:xfrm>
            <a:off x="6464481" y="4991943"/>
            <a:ext cx="4219989" cy="1531305"/>
            <a:chOff x="6185996" y="5026393"/>
            <a:chExt cx="3599807" cy="154752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5B4737E-05CA-1121-C2C8-DF22D2CDA948}"/>
                </a:ext>
              </a:extLst>
            </p:cNvPr>
            <p:cNvSpPr/>
            <p:nvPr/>
          </p:nvSpPr>
          <p:spPr>
            <a:xfrm>
              <a:off x="6185996" y="5026393"/>
              <a:ext cx="3599807" cy="1547522"/>
            </a:xfrm>
            <a:prstGeom prst="roundRect">
              <a:avLst>
                <a:gd name="adj" fmla="val 11968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7ECB39B-AA22-8C79-B8AC-6C0355BEF5DE}"/>
                </a:ext>
              </a:extLst>
            </p:cNvPr>
            <p:cNvSpPr txBox="1"/>
            <p:nvPr/>
          </p:nvSpPr>
          <p:spPr>
            <a:xfrm>
              <a:off x="6537261" y="5127380"/>
              <a:ext cx="1759740" cy="3110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Tên nhóm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9B67AD2-246A-1AE3-3791-A38AD3DFEDD6}"/>
                </a:ext>
              </a:extLst>
            </p:cNvPr>
            <p:cNvSpPr txBox="1"/>
            <p:nvPr/>
          </p:nvSpPr>
          <p:spPr>
            <a:xfrm>
              <a:off x="6537261" y="5518560"/>
              <a:ext cx="2437881" cy="404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2000" dirty="0">
                  <a:solidFill>
                    <a:srgbClr val="2FC6B7"/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PN - Team</a:t>
              </a:r>
              <a:endParaRPr lang="en-US" sz="2000" dirty="0">
                <a:solidFill>
                  <a:srgbClr val="2FC6B7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7669BBC-0403-5927-F0D5-EAE9FE5F86E5}"/>
              </a:ext>
            </a:extLst>
          </p:cNvPr>
          <p:cNvGrpSpPr/>
          <p:nvPr/>
        </p:nvGrpSpPr>
        <p:grpSpPr>
          <a:xfrm>
            <a:off x="2508609" y="1141405"/>
            <a:ext cx="3556204" cy="3450542"/>
            <a:chOff x="6741150" y="1359087"/>
            <a:chExt cx="3556204" cy="3450542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B97BF102-D2A8-F1B4-D01E-3C85D0CD1D57}"/>
                </a:ext>
              </a:extLst>
            </p:cNvPr>
            <p:cNvSpPr/>
            <p:nvPr/>
          </p:nvSpPr>
          <p:spPr>
            <a:xfrm>
              <a:off x="6741150" y="1359087"/>
              <a:ext cx="3556204" cy="3450542"/>
            </a:xfrm>
            <a:prstGeom prst="roundRect">
              <a:avLst>
                <a:gd name="adj" fmla="val 3943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869FF9C-31D7-CED2-5BD2-862302AEC6CC}"/>
                </a:ext>
              </a:extLst>
            </p:cNvPr>
            <p:cNvSpPr txBox="1"/>
            <p:nvPr/>
          </p:nvSpPr>
          <p:spPr>
            <a:xfrm>
              <a:off x="8335505" y="1587920"/>
              <a:ext cx="17597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Trưởng nhóm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8E823D7-52E8-B1F6-1318-1F4DB4DE3181}"/>
                </a:ext>
              </a:extLst>
            </p:cNvPr>
            <p:cNvSpPr txBox="1"/>
            <p:nvPr/>
          </p:nvSpPr>
          <p:spPr>
            <a:xfrm>
              <a:off x="8335505" y="2010557"/>
              <a:ext cx="17597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b="1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Huỳnh Ngọc Nhi</a:t>
              </a:r>
              <a:endPara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FEF71FD-3BF4-3F97-3A48-CB019ADAEC52}"/>
                </a:ext>
              </a:extLst>
            </p:cNvPr>
            <p:cNvSpPr/>
            <p:nvPr/>
          </p:nvSpPr>
          <p:spPr>
            <a:xfrm>
              <a:off x="7042084" y="1610132"/>
              <a:ext cx="1080085" cy="1080085"/>
            </a:xfrm>
            <a:prstGeom prst="ellipse">
              <a:avLst/>
            </a:pr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6667" r="-16667"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4BE7647-340C-8E54-FFB0-AED2512AB9D7}"/>
                </a:ext>
              </a:extLst>
            </p:cNvPr>
            <p:cNvSpPr txBox="1"/>
            <p:nvPr/>
          </p:nvSpPr>
          <p:spPr>
            <a:xfrm>
              <a:off x="6970025" y="3106749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Lên ý tưởng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46932E6-042E-6DF7-CC39-9F910C440513}"/>
                </a:ext>
              </a:extLst>
            </p:cNvPr>
            <p:cNvSpPr txBox="1"/>
            <p:nvPr/>
          </p:nvSpPr>
          <p:spPr>
            <a:xfrm>
              <a:off x="6970025" y="3520886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Thiết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kế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UX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7B1965F-E1D8-6413-6E07-EBF9647803EE}"/>
                </a:ext>
              </a:extLst>
            </p:cNvPr>
            <p:cNvSpPr txBox="1"/>
            <p:nvPr/>
          </p:nvSpPr>
          <p:spPr>
            <a:xfrm>
              <a:off x="6970025" y="3935023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Thiết kế U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I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13A59C9-91E3-C40B-0456-324C993F4B99}"/>
                </a:ext>
              </a:extLst>
            </p:cNvPr>
            <p:cNvSpPr txBox="1"/>
            <p:nvPr/>
          </p:nvSpPr>
          <p:spPr>
            <a:xfrm>
              <a:off x="6970025" y="4349160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Quản lý chất lượng dự án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5A01083-E6F0-42B7-CB60-C56234122ED2}"/>
                </a:ext>
              </a:extLst>
            </p:cNvPr>
            <p:cNvCxnSpPr/>
            <p:nvPr/>
          </p:nvCxnSpPr>
          <p:spPr>
            <a:xfrm>
              <a:off x="6970025" y="3467706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F8FF3E0-8DDA-D08C-A6AA-BAC32D7684ED}"/>
                </a:ext>
              </a:extLst>
            </p:cNvPr>
            <p:cNvCxnSpPr/>
            <p:nvPr/>
          </p:nvCxnSpPr>
          <p:spPr>
            <a:xfrm>
              <a:off x="6970025" y="3881843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1693146-8F63-CBE5-9DE6-329A0BDABC0A}"/>
                </a:ext>
              </a:extLst>
            </p:cNvPr>
            <p:cNvCxnSpPr/>
            <p:nvPr/>
          </p:nvCxnSpPr>
          <p:spPr>
            <a:xfrm>
              <a:off x="7007615" y="4295980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0BAB220-38D6-05D7-A208-CD6638C2B96D}"/>
              </a:ext>
            </a:extLst>
          </p:cNvPr>
          <p:cNvGrpSpPr/>
          <p:nvPr/>
        </p:nvGrpSpPr>
        <p:grpSpPr>
          <a:xfrm>
            <a:off x="6456394" y="1106335"/>
            <a:ext cx="3586623" cy="3450542"/>
            <a:chOff x="515782" y="1386571"/>
            <a:chExt cx="3586623" cy="3450542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77359CD-EF49-B010-54DB-BCED7542CA71}"/>
                </a:ext>
              </a:extLst>
            </p:cNvPr>
            <p:cNvSpPr/>
            <p:nvPr/>
          </p:nvSpPr>
          <p:spPr>
            <a:xfrm>
              <a:off x="515782" y="1386571"/>
              <a:ext cx="3586623" cy="3450542"/>
            </a:xfrm>
            <a:prstGeom prst="roundRect">
              <a:avLst>
                <a:gd name="adj" fmla="val 3943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C661E0A-9D78-C828-16CD-563B8A18BACB}"/>
                </a:ext>
              </a:extLst>
            </p:cNvPr>
            <p:cNvSpPr txBox="1"/>
            <p:nvPr/>
          </p:nvSpPr>
          <p:spPr>
            <a:xfrm>
              <a:off x="2059165" y="1604544"/>
              <a:ext cx="17597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Thành viên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7B5C963-A397-0F2B-F863-695E8C9922F3}"/>
                </a:ext>
              </a:extLst>
            </p:cNvPr>
            <p:cNvSpPr txBox="1"/>
            <p:nvPr/>
          </p:nvSpPr>
          <p:spPr>
            <a:xfrm>
              <a:off x="2059164" y="2027181"/>
              <a:ext cx="19245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b="1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Lưu Hữu Hoàng Phúc</a:t>
              </a:r>
            </a:p>
            <a:p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1348817-1CF6-D8C8-F058-A61BDACB4559}"/>
                </a:ext>
              </a:extLst>
            </p:cNvPr>
            <p:cNvSpPr/>
            <p:nvPr/>
          </p:nvSpPr>
          <p:spPr>
            <a:xfrm>
              <a:off x="765744" y="1626756"/>
              <a:ext cx="1080085" cy="1080085"/>
            </a:xfrm>
            <a:prstGeom prst="ellipse">
              <a:avLst/>
            </a:prstGeom>
            <a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16667" b="-16667"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F8F5E64-D380-8180-3D0B-17388ABB27D0}"/>
                </a:ext>
              </a:extLst>
            </p:cNvPr>
            <p:cNvSpPr txBox="1"/>
            <p:nvPr/>
          </p:nvSpPr>
          <p:spPr>
            <a:xfrm>
              <a:off x="693685" y="3123373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Lên ý tưởng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752FE57-A39A-7580-160E-9E1C0A9AC0BD}"/>
                </a:ext>
              </a:extLst>
            </p:cNvPr>
            <p:cNvSpPr txBox="1"/>
            <p:nvPr/>
          </p:nvSpPr>
          <p:spPr>
            <a:xfrm>
              <a:off x="693685" y="3537510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Nghiên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cứu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UX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278CFB7-E66E-CCAC-3004-316B319D60D3}"/>
                </a:ext>
              </a:extLst>
            </p:cNvPr>
            <p:cNvSpPr txBox="1"/>
            <p:nvPr/>
          </p:nvSpPr>
          <p:spPr>
            <a:xfrm>
              <a:off x="693685" y="3951647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Nghiên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cứu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UI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78887BA-C410-38F9-A8A0-C5C1B0D4802F}"/>
                </a:ext>
              </a:extLst>
            </p:cNvPr>
            <p:cNvSpPr txBox="1"/>
            <p:nvPr/>
          </p:nvSpPr>
          <p:spPr>
            <a:xfrm>
              <a:off x="693685" y="4365784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V</a:t>
              </a:r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iết code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492E5B1-7E1C-419C-2E2B-7748DF0ACECB}"/>
                </a:ext>
              </a:extLst>
            </p:cNvPr>
            <p:cNvCxnSpPr/>
            <p:nvPr/>
          </p:nvCxnSpPr>
          <p:spPr>
            <a:xfrm>
              <a:off x="693685" y="3484330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1E47462-209F-C275-A85A-961DF8B11E76}"/>
                </a:ext>
              </a:extLst>
            </p:cNvPr>
            <p:cNvCxnSpPr/>
            <p:nvPr/>
          </p:nvCxnSpPr>
          <p:spPr>
            <a:xfrm>
              <a:off x="693685" y="3898467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90CF75C-AAB1-BF72-87F4-ADABB1A540A1}"/>
                </a:ext>
              </a:extLst>
            </p:cNvPr>
            <p:cNvCxnSpPr/>
            <p:nvPr/>
          </p:nvCxnSpPr>
          <p:spPr>
            <a:xfrm>
              <a:off x="731275" y="4312604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5EF40AC-7CD6-4E52-E224-E1FAB277AA2B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73ACBC4-3883-AD4D-0AE0-925668076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4" name="Picture 3" descr="Logo&#10;&#10;Description automatically generated">
              <a:extLst>
                <a:ext uri="{FF2B5EF4-FFF2-40B4-BE49-F238E27FC236}">
                  <a16:creationId xmlns:a16="http://schemas.microsoft.com/office/drawing/2014/main" id="{7F79D6E3-CF02-C3ED-2AC1-96C4BF143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A5C9953F-6A74-06E1-50B5-F6E3344CDFDB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b="1" i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PN - Team</a:t>
            </a:r>
          </a:p>
        </p:txBody>
      </p:sp>
    </p:spTree>
    <p:extLst>
      <p:ext uri="{BB962C8B-B14F-4D97-AF65-F5344CB8AC3E}">
        <p14:creationId xmlns:p14="http://schemas.microsoft.com/office/powerpoint/2010/main" val="3691049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EF5BE7E-9C48-EDDA-E0A9-5480ACEDC8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496809" y="1386571"/>
            <a:ext cx="6526998" cy="5139852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1500253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Thực trạng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712301" y="1999639"/>
            <a:ext cx="5867468" cy="1691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Rừng được coi là Lá Phổi Xanh của Trái Đất, là nguồn sống xanh của con người. Nhưng không phải ai cũng nghĩ tới điều đó. </a:t>
            </a:r>
            <a:r>
              <a:rPr lang="vi-VN" dirty="0">
                <a:solidFill>
                  <a:srgbClr val="FFC000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Rừng đang trong tình trạng bị đe dọa nghiêm trọng, nạn chặt phá rừng hiện nay đang ở mức báo động. </a:t>
            </a:r>
            <a:r>
              <a:rPr lang="vi-VN" sz="1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(trọc đồi núi, sạc lở, thú rừng không có nhà…)</a:t>
            </a:r>
            <a:endParaRPr lang="vi-VN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77359CD-EF49-B010-54DB-BCED7542CA71}"/>
              </a:ext>
            </a:extLst>
          </p:cNvPr>
          <p:cNvSpPr/>
          <p:nvPr/>
        </p:nvSpPr>
        <p:spPr>
          <a:xfrm>
            <a:off x="7244126" y="1386571"/>
            <a:ext cx="4420913" cy="762269"/>
          </a:xfrm>
          <a:prstGeom prst="roundRect">
            <a:avLst>
              <a:gd name="adj" fmla="val 1477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B5C963-A397-0F2B-F863-695E8C9922F3}"/>
              </a:ext>
            </a:extLst>
          </p:cNvPr>
          <p:cNvSpPr txBox="1"/>
          <p:nvPr/>
        </p:nvSpPr>
        <p:spPr>
          <a:xfrm>
            <a:off x="7431681" y="1550276"/>
            <a:ext cx="31523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gradFill flip="none" rotWithShape="1">
                  <a:gsLst>
                    <a:gs pos="46000">
                      <a:srgbClr val="F24049"/>
                    </a:gs>
                    <a:gs pos="100000">
                      <a:srgbClr val="FFC000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ĐẶT VẤN ĐỀ</a:t>
            </a:r>
            <a:endParaRPr lang="en-US" sz="2400" dirty="0">
              <a:gradFill flip="none" rotWithShape="1">
                <a:gsLst>
                  <a:gs pos="46000">
                    <a:srgbClr val="F24049"/>
                  </a:gs>
                  <a:gs pos="100000">
                    <a:srgbClr val="FFC000"/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2185E7-7C91-6894-FA05-ACCAA0E99799}"/>
              </a:ext>
            </a:extLst>
          </p:cNvPr>
          <p:cNvSpPr/>
          <p:nvPr/>
        </p:nvSpPr>
        <p:spPr>
          <a:xfrm>
            <a:off x="7214407" y="2312545"/>
            <a:ext cx="4473557" cy="2524568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12207-FB8E-4A72-5253-7CF769CB51D1}"/>
              </a:ext>
            </a:extLst>
          </p:cNvPr>
          <p:cNvSpPr txBox="1"/>
          <p:nvPr/>
        </p:nvSpPr>
        <p:spPr>
          <a:xfrm>
            <a:off x="7393772" y="2426227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Vấn đề 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EBBF80-7DA4-0252-B1A3-4A6D05785DC1}"/>
              </a:ext>
            </a:extLst>
          </p:cNvPr>
          <p:cNvSpPr txBox="1"/>
          <p:nvPr/>
        </p:nvSpPr>
        <p:spPr>
          <a:xfrm>
            <a:off x="7429899" y="2911399"/>
            <a:ext cx="3594717" cy="135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Thực trạng trên </a:t>
            </a:r>
            <a:r>
              <a:rPr lang="vi-VN" dirty="0">
                <a:solidFill>
                  <a:srgbClr val="F24049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gây áp lực lên công cuộc bảo vệ môi trường, bảo tồn động vật quý hiếm</a:t>
            </a:r>
            <a:r>
              <a:rPr lang="en-US" dirty="0">
                <a:solidFill>
                  <a:srgbClr val="F24049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sz="1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- vốn đang chưa được thực hiện một cách hiệu quả.</a:t>
            </a:r>
            <a:endParaRPr lang="vi-VN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3FD879C-7C14-189D-1560-199369B1D3B3}"/>
              </a:ext>
            </a:extLst>
          </p:cNvPr>
          <p:cNvSpPr/>
          <p:nvPr/>
        </p:nvSpPr>
        <p:spPr>
          <a:xfrm>
            <a:off x="7244016" y="4931201"/>
            <a:ext cx="2648238" cy="1658146"/>
          </a:xfrm>
          <a:prstGeom prst="roundRect">
            <a:avLst>
              <a:gd name="adj" fmla="val 3943"/>
            </a:avLst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26C6041-0C84-B699-E476-BB5E7ED42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20198256">
            <a:off x="830293" y="4184310"/>
            <a:ext cx="1979277" cy="1979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49A2A2-C5D1-0667-BC8C-0DD31E55D9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95600" y="4724423"/>
            <a:ext cx="1833570" cy="183357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6072981-208F-8F08-5CBB-7819F1A4A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35" r="14735"/>
          <a:stretch/>
        </p:blipFill>
        <p:spPr bwMode="auto">
          <a:xfrm rot="988058">
            <a:off x="4520651" y="4014416"/>
            <a:ext cx="2300088" cy="1833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8B9F528-4671-91FC-7553-866DED4A668D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1AA5E41-6538-8735-8B44-DDE97D1880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9829CEE5-7467-3E58-B51A-076B67EFD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5B50E8E-DA65-1911-D8F7-9BDA320877C5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Chi</a:t>
            </a:r>
            <a:r>
              <a:rPr lang="en-US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ế</a:t>
            </a: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 dịch “Xanh”</a:t>
            </a:r>
            <a:endParaRPr lang="en-US" sz="3200" b="1" i="1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903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2E62D31-34E1-A255-117D-D67362FE8D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b="1" i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496809" y="2329690"/>
            <a:ext cx="9504441" cy="4196733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2443372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Giải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pháp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712301" y="2942758"/>
            <a:ext cx="4039531" cy="2057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+mj-lt"/>
                <a:ea typeface="Inter ExtraBold" panose="020B0502030000000004" pitchFamily="34" charset="0"/>
              </a:rPr>
              <a:t>Tạo nên một </a:t>
            </a:r>
            <a:r>
              <a:rPr lang="vi-VN" dirty="0">
                <a:solidFill>
                  <a:srgbClr val="4472C4"/>
                </a:solidFill>
                <a:latin typeface="+mj-lt"/>
                <a:ea typeface="Inter ExtraBold" panose="020B0502030000000004" pitchFamily="34" charset="0"/>
              </a:rPr>
              <a:t>trang web khởi động Chiến dịch “Xanh ”</a:t>
            </a:r>
            <a:r>
              <a:rPr lang="vi-VN" dirty="0">
                <a:latin typeface="+mj-lt"/>
                <a:ea typeface="Inter ExtraBold" panose="020B0502030000000004" pitchFamily="34" charset="0"/>
              </a:rPr>
              <a:t>và tập trung vào </a:t>
            </a:r>
            <a:r>
              <a:rPr lang="vi-VN" dirty="0">
                <a:solidFill>
                  <a:srgbClr val="2FC6B7"/>
                </a:solidFill>
                <a:latin typeface="+mj-lt"/>
                <a:ea typeface="Inter ExtraBold" panose="020B0502030000000004" pitchFamily="34" charset="0"/>
              </a:rPr>
              <a:t>kêu gọi mọi người cùng nhau chung tay trồng cây gây rừng, </a:t>
            </a:r>
            <a:r>
              <a:rPr lang="vi-VN" dirty="0">
                <a:latin typeface="+mj-lt"/>
                <a:ea typeface="Inter ExtraBold" panose="020B0502030000000004" pitchFamily="34" charset="0"/>
              </a:rPr>
              <a:t>nhằm khuyến khích, tạo động lực, và hình thành thói quen trồng cây xanh, bảo vệ môi trường.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77359CD-EF49-B010-54DB-BCED7542CA71}"/>
              </a:ext>
            </a:extLst>
          </p:cNvPr>
          <p:cNvSpPr/>
          <p:nvPr/>
        </p:nvSpPr>
        <p:spPr>
          <a:xfrm>
            <a:off x="503667" y="1386571"/>
            <a:ext cx="9504441" cy="762269"/>
          </a:xfrm>
          <a:prstGeom prst="roundRect">
            <a:avLst>
              <a:gd name="adj" fmla="val 1477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B5C963-A397-0F2B-F863-695E8C9922F3}"/>
              </a:ext>
            </a:extLst>
          </p:cNvPr>
          <p:cNvSpPr txBox="1"/>
          <p:nvPr/>
        </p:nvSpPr>
        <p:spPr>
          <a:xfrm>
            <a:off x="691222" y="1550276"/>
            <a:ext cx="4956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gradFill flip="none" rotWithShape="1">
                  <a:gsLst>
                    <a:gs pos="0">
                      <a:srgbClr val="4472C4"/>
                    </a:gs>
                    <a:gs pos="100000">
                      <a:srgbClr val="5AD8CC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j-lt"/>
                <a:ea typeface="Inter ExtraBold" panose="020B0502030000000004" pitchFamily="34" charset="0"/>
              </a:rPr>
              <a:t>Ý TƯỞNG HÌNH THÀNH DỰ ÁN</a:t>
            </a:r>
            <a:endParaRPr lang="en-US" sz="2400" dirty="0">
              <a:gradFill flip="none" rotWithShape="1">
                <a:gsLst>
                  <a:gs pos="0">
                    <a:srgbClr val="4472C4"/>
                  </a:gs>
                  <a:gs pos="100000">
                    <a:srgbClr val="5AD8CC"/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+mj-lt"/>
              <a:ea typeface="Inter ExtraBold" panose="020B05020300000000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F89294-4E54-E2EC-64D5-56F4D631CE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880" b="58147"/>
          <a:stretch/>
        </p:blipFill>
        <p:spPr>
          <a:xfrm>
            <a:off x="4742625" y="1316737"/>
            <a:ext cx="2621252" cy="45445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846CB7-0C89-5091-50FB-61C289984D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53" b="20428"/>
          <a:stretch/>
        </p:blipFill>
        <p:spPr>
          <a:xfrm>
            <a:off x="7248144" y="3187302"/>
            <a:ext cx="2628297" cy="3198511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4536BC2-5FF5-D845-5D20-A69CBDA6A902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B1FF5BC-9F82-DDF7-F762-C448B7E52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A4A6F689-4D2B-79A8-B2D8-AFF12C5A63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6571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F3B5E0-6D95-B3BD-E9BE-4BBC1609C5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b="1" i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496809" y="2329690"/>
            <a:ext cx="9504441" cy="4196733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2443372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Giai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đoạn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đầu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712301" y="2942758"/>
            <a:ext cx="7495963" cy="239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+mj-lt"/>
                <a:ea typeface="Inter ExtraBold" panose="020B0502030000000004" pitchFamily="34" charset="0"/>
              </a:rPr>
              <a:t>Ở giai đoạn đầu, dự án tập trung vào xây dựng web dành cho máy tính với mục đích:</a:t>
            </a:r>
            <a:endParaRPr lang="en-US" dirty="0">
              <a:latin typeface="+mj-lt"/>
              <a:ea typeface="Inter ExtraBold" panose="020B0502030000000004" pitchFamily="34" charset="0"/>
            </a:endParaRPr>
          </a:p>
          <a:p>
            <a:pPr>
              <a:lnSpc>
                <a:spcPct val="120000"/>
              </a:lnSpc>
            </a:pPr>
            <a:endParaRPr lang="vi-VN" dirty="0">
              <a:latin typeface="+mj-lt"/>
              <a:ea typeface="Inter ExtraBold" panose="020B0502030000000004" pitchFamily="34" charset="0"/>
            </a:endParaRPr>
          </a:p>
          <a:p>
            <a:pPr>
              <a:lnSpc>
                <a:spcPct val="120000"/>
              </a:lnSpc>
            </a:pPr>
            <a:r>
              <a:rPr lang="vi-VN" dirty="0">
                <a:solidFill>
                  <a:srgbClr val="4472C4"/>
                </a:solidFill>
                <a:latin typeface="+mj-lt"/>
                <a:ea typeface="Inter ExtraBold" panose="020B0502030000000004" pitchFamily="34" charset="0"/>
              </a:rPr>
              <a:t>Giới thiệu và truyền tải thông điệp </a:t>
            </a:r>
            <a:r>
              <a:rPr lang="vi-VN" dirty="0">
                <a:latin typeface="+mj-lt"/>
                <a:ea typeface="Inter ExtraBold" panose="020B0502030000000004" pitchFamily="34" charset="0"/>
              </a:rPr>
              <a:t>trồng cây, gây rừng</a:t>
            </a:r>
            <a:endParaRPr lang="en-US" dirty="0">
              <a:latin typeface="+mj-lt"/>
              <a:ea typeface="Inter ExtraBold" panose="020B0502030000000004" pitchFamily="34" charset="0"/>
            </a:endParaRPr>
          </a:p>
          <a:p>
            <a:pPr>
              <a:lnSpc>
                <a:spcPct val="120000"/>
              </a:lnSpc>
            </a:pPr>
            <a:endParaRPr lang="vi-VN" dirty="0">
              <a:latin typeface="+mj-lt"/>
              <a:ea typeface="Inter ExtraBold" panose="020B0502030000000004" pitchFamily="34" charset="0"/>
            </a:endParaRPr>
          </a:p>
          <a:p>
            <a:pPr>
              <a:lnSpc>
                <a:spcPct val="120000"/>
              </a:lnSpc>
            </a:pPr>
            <a:r>
              <a:rPr lang="vi-VN" dirty="0">
                <a:solidFill>
                  <a:srgbClr val="2FC6B7"/>
                </a:solidFill>
                <a:latin typeface="+mj-lt"/>
                <a:ea typeface="Inter ExtraBold" panose="020B0502030000000004" pitchFamily="34" charset="0"/>
              </a:rPr>
              <a:t>Xây dựng tệp khách hàng</a:t>
            </a:r>
            <a:r>
              <a:rPr lang="vi-VN" dirty="0">
                <a:latin typeface="+mj-lt"/>
                <a:ea typeface="Inter ExtraBold" panose="020B0502030000000004" pitchFamily="34" charset="0"/>
              </a:rPr>
              <a:t> với ý thức bảo vệ rừng, trồng cây xanh tại nguồn thông qua hoạt động giao lưu bổ ích.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77359CD-EF49-B010-54DB-BCED7542CA71}"/>
              </a:ext>
            </a:extLst>
          </p:cNvPr>
          <p:cNvSpPr/>
          <p:nvPr/>
        </p:nvSpPr>
        <p:spPr>
          <a:xfrm>
            <a:off x="503667" y="1386571"/>
            <a:ext cx="9504441" cy="762269"/>
          </a:xfrm>
          <a:prstGeom prst="roundRect">
            <a:avLst>
              <a:gd name="adj" fmla="val 1477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B5C963-A397-0F2B-F863-695E8C9922F3}"/>
              </a:ext>
            </a:extLst>
          </p:cNvPr>
          <p:cNvSpPr txBox="1"/>
          <p:nvPr/>
        </p:nvSpPr>
        <p:spPr>
          <a:xfrm>
            <a:off x="691222" y="1550276"/>
            <a:ext cx="4956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gradFill flip="none" rotWithShape="1">
                  <a:gsLst>
                    <a:gs pos="0">
                      <a:srgbClr val="4472C4"/>
                    </a:gs>
                    <a:gs pos="100000">
                      <a:srgbClr val="5AD8CC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j-lt"/>
                <a:ea typeface="Inter ExtraBold" panose="020B0502030000000004" pitchFamily="34" charset="0"/>
              </a:rPr>
              <a:t>Ý TƯỞNG HÌNH THÀNH DỰ ÁN</a:t>
            </a:r>
            <a:endParaRPr lang="en-US" sz="2400" dirty="0">
              <a:gradFill flip="none" rotWithShape="1">
                <a:gsLst>
                  <a:gs pos="0">
                    <a:srgbClr val="4472C4"/>
                  </a:gs>
                  <a:gs pos="100000">
                    <a:srgbClr val="5AD8CC"/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+mj-lt"/>
              <a:ea typeface="Inter ExtraBold" panose="020B05020300000000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A5443A9-C7AD-FB67-A882-4F877D6A1418}"/>
              </a:ext>
            </a:extLst>
          </p:cNvPr>
          <p:cNvCxnSpPr>
            <a:cxnSpLocks/>
          </p:cNvCxnSpPr>
          <p:nvPr/>
        </p:nvCxnSpPr>
        <p:spPr>
          <a:xfrm>
            <a:off x="800561" y="3813048"/>
            <a:ext cx="72796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69ED79B-E0DF-C650-5634-B3363D958E8B}"/>
              </a:ext>
            </a:extLst>
          </p:cNvPr>
          <p:cNvCxnSpPr>
            <a:cxnSpLocks/>
          </p:cNvCxnSpPr>
          <p:nvPr/>
        </p:nvCxnSpPr>
        <p:spPr>
          <a:xfrm>
            <a:off x="800561" y="4517136"/>
            <a:ext cx="72796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00892259-AFFE-9A3E-9624-3931BA14916D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763A4F9-BF5F-5FD7-109B-3EE3AA037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9" name="Picture 8" descr="Logo&#10;&#10;Description automatically generated">
              <a:extLst>
                <a:ext uri="{FF2B5EF4-FFF2-40B4-BE49-F238E27FC236}">
                  <a16:creationId xmlns:a16="http://schemas.microsoft.com/office/drawing/2014/main" id="{EB25DCA1-F859-3C6F-BB8C-B1F462393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4109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8D0591-92CC-19DA-A49F-94F9964A29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b="1" i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496809" y="2329690"/>
            <a:ext cx="9504441" cy="4196733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2443372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Giai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đoạn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đầu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712301" y="2942758"/>
            <a:ext cx="3229633" cy="732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 err="1">
                <a:latin typeface="+mj-lt"/>
                <a:ea typeface="Inter ExtraBold" panose="020B0502030000000004" pitchFamily="34" charset="0"/>
              </a:rPr>
              <a:t>Bắt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en-US" dirty="0" err="1">
                <a:latin typeface="+mj-lt"/>
                <a:ea typeface="Inter ExtraBold" panose="020B0502030000000004" pitchFamily="34" charset="0"/>
              </a:rPr>
              <a:t>đầu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en-US" dirty="0" err="1">
                <a:latin typeface="+mj-lt"/>
                <a:ea typeface="Inter ExtraBold" panose="020B0502030000000004" pitchFamily="34" charset="0"/>
              </a:rPr>
              <a:t>với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en-US" dirty="0" err="1">
                <a:latin typeface="+mj-lt"/>
                <a:ea typeface="Inter ExtraBold" panose="020B0502030000000004" pitchFamily="34" charset="0"/>
              </a:rPr>
              <a:t>việc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vi-VN" dirty="0">
                <a:solidFill>
                  <a:srgbClr val="4472C4"/>
                </a:solidFill>
                <a:latin typeface="+mj-lt"/>
                <a:ea typeface="Inter ExtraBold" panose="020B0502030000000004" pitchFamily="34" charset="0"/>
              </a:rPr>
              <a:t>trồng cây </a:t>
            </a:r>
            <a:r>
              <a:rPr lang="en-US" dirty="0" err="1">
                <a:latin typeface="+mj-lt"/>
                <a:ea typeface="Inter ExtraBold" panose="020B0502030000000004" pitchFamily="34" charset="0"/>
              </a:rPr>
              <a:t>và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vi-VN" dirty="0">
                <a:solidFill>
                  <a:srgbClr val="2FC6B7"/>
                </a:solidFill>
                <a:latin typeface="+mj-lt"/>
                <a:ea typeface="Inter ExtraBold" panose="020B0502030000000004" pitchFamily="34" charset="0"/>
              </a:rPr>
              <a:t>ý thức bảo vệ rừng</a:t>
            </a:r>
            <a:r>
              <a:rPr lang="en-US" dirty="0">
                <a:solidFill>
                  <a:srgbClr val="2FC6B7"/>
                </a:solidFill>
                <a:latin typeface="+mj-lt"/>
                <a:ea typeface="Inter ExtraBold" panose="020B0502030000000004" pitchFamily="34" charset="0"/>
              </a:rPr>
              <a:t>.</a:t>
            </a:r>
            <a:endParaRPr lang="vi-VN" dirty="0">
              <a:solidFill>
                <a:srgbClr val="2FC6B7"/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77359CD-EF49-B010-54DB-BCED7542CA71}"/>
              </a:ext>
            </a:extLst>
          </p:cNvPr>
          <p:cNvSpPr/>
          <p:nvPr/>
        </p:nvSpPr>
        <p:spPr>
          <a:xfrm>
            <a:off x="503667" y="1386571"/>
            <a:ext cx="9504441" cy="762269"/>
          </a:xfrm>
          <a:prstGeom prst="roundRect">
            <a:avLst>
              <a:gd name="adj" fmla="val 1477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B5C963-A397-0F2B-F863-695E8C9922F3}"/>
              </a:ext>
            </a:extLst>
          </p:cNvPr>
          <p:cNvSpPr txBox="1"/>
          <p:nvPr/>
        </p:nvSpPr>
        <p:spPr>
          <a:xfrm>
            <a:off x="691222" y="1550276"/>
            <a:ext cx="4956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gradFill flip="none" rotWithShape="1">
                  <a:gsLst>
                    <a:gs pos="0">
                      <a:srgbClr val="4472C4"/>
                    </a:gs>
                    <a:gs pos="100000">
                      <a:srgbClr val="5AD8CC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j-lt"/>
                <a:ea typeface="Inter ExtraBold" panose="020B0502030000000004" pitchFamily="34" charset="0"/>
              </a:rPr>
              <a:t>Ý TƯỞNG HÌNH THÀNH DỰ ÁN</a:t>
            </a:r>
            <a:endParaRPr lang="en-US" sz="2400" dirty="0">
              <a:gradFill flip="none" rotWithShape="1">
                <a:gsLst>
                  <a:gs pos="0">
                    <a:srgbClr val="4472C4"/>
                  </a:gs>
                  <a:gs pos="100000">
                    <a:srgbClr val="5AD8CC"/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D2246B-E181-2A40-D4E3-6AC79BCF8E0B}"/>
              </a:ext>
            </a:extLst>
          </p:cNvPr>
          <p:cNvSpPr txBox="1"/>
          <p:nvPr/>
        </p:nvSpPr>
        <p:spPr>
          <a:xfrm>
            <a:off x="712301" y="5675430"/>
            <a:ext cx="2951395" cy="328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vi-VN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pic>
        <p:nvPicPr>
          <p:cNvPr id="1028" name="Picture 4" descr="Trồng cây gây rừng">
            <a:extLst>
              <a:ext uri="{FF2B5EF4-FFF2-40B4-BE49-F238E27FC236}">
                <a16:creationId xmlns:a16="http://schemas.microsoft.com/office/drawing/2014/main" id="{80B50C1F-B18F-7B3B-0BF3-EFE3E735F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5006" y="2679506"/>
            <a:ext cx="4876800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3AE82D3-F99A-9DEA-719C-E81FC912E415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1A97955-84A6-5FCC-265E-F6EB7636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9" name="Picture 8" descr="Logo&#10;&#10;Description automatically generated">
              <a:extLst>
                <a:ext uri="{FF2B5EF4-FFF2-40B4-BE49-F238E27FC236}">
                  <a16:creationId xmlns:a16="http://schemas.microsoft.com/office/drawing/2014/main" id="{98CE478C-7022-2149-7E5C-E938D9115D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3840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A68481-CB7F-26AE-3D8F-987156E9EB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3865222" cy="631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Chi</a:t>
            </a: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ến dịch</a:t>
            </a:r>
            <a:r>
              <a:rPr lang="en-US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“</a:t>
            </a:r>
            <a:r>
              <a:rPr lang="en-US" sz="3200" b="1" i="1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Xanh</a:t>
            </a:r>
            <a:r>
              <a:rPr lang="en-US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”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530976" y="1368502"/>
            <a:ext cx="4980072" cy="2187694"/>
          </a:xfrm>
          <a:prstGeom prst="roundRect">
            <a:avLst>
              <a:gd name="adj" fmla="val 665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1500253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Logo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DA913B1-E6F9-3EDE-ECC5-4A6B7D7BA1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31392" y="2063195"/>
            <a:ext cx="3328416" cy="834447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D24A325-CDB0-F88D-5014-E45733799E5A}"/>
              </a:ext>
            </a:extLst>
          </p:cNvPr>
          <p:cNvSpPr/>
          <p:nvPr/>
        </p:nvSpPr>
        <p:spPr>
          <a:xfrm>
            <a:off x="496810" y="3754248"/>
            <a:ext cx="4980072" cy="2772175"/>
          </a:xfrm>
          <a:prstGeom prst="roundRect">
            <a:avLst>
              <a:gd name="adj" fmla="val 4859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D08557-53B5-4C6A-9362-DF2DF2BD51FD}"/>
              </a:ext>
            </a:extLst>
          </p:cNvPr>
          <p:cNvSpPr txBox="1"/>
          <p:nvPr/>
        </p:nvSpPr>
        <p:spPr>
          <a:xfrm>
            <a:off x="635634" y="3877765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Ý nghĩa logo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4CFB80E-EEF0-7AA5-A7C3-08000E18DC4C}"/>
              </a:ext>
            </a:extLst>
          </p:cNvPr>
          <p:cNvSpPr/>
          <p:nvPr/>
        </p:nvSpPr>
        <p:spPr>
          <a:xfrm>
            <a:off x="5683932" y="1386571"/>
            <a:ext cx="5977092" cy="3450542"/>
          </a:xfrm>
          <a:prstGeom prst="roundRect">
            <a:avLst>
              <a:gd name="adj" fmla="val 4679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9090A13-1CC8-3D4D-B4EB-DA5175CF0917}"/>
              </a:ext>
            </a:extLst>
          </p:cNvPr>
          <p:cNvSpPr/>
          <p:nvPr/>
        </p:nvSpPr>
        <p:spPr>
          <a:xfrm>
            <a:off x="5683932" y="5024687"/>
            <a:ext cx="4107163" cy="1501736"/>
          </a:xfrm>
          <a:prstGeom prst="roundRect">
            <a:avLst>
              <a:gd name="adj" fmla="val 9017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1A4138-5C26-A9F6-425A-49FAE9E8466A}"/>
              </a:ext>
            </a:extLst>
          </p:cNvPr>
          <p:cNvSpPr txBox="1"/>
          <p:nvPr/>
        </p:nvSpPr>
        <p:spPr>
          <a:xfrm>
            <a:off x="5811948" y="1500253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Logomark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287062-1764-71BF-6C77-435CA33EC90C}"/>
              </a:ext>
            </a:extLst>
          </p:cNvPr>
          <p:cNvSpPr txBox="1"/>
          <p:nvPr/>
        </p:nvSpPr>
        <p:spPr>
          <a:xfrm>
            <a:off x="5811948" y="5118281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Kêu gọi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4B27E5A-A1FE-914F-5543-970E8C166A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80834" y="2100646"/>
            <a:ext cx="1245181" cy="135976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630230" y="4191087"/>
            <a:ext cx="4713232" cy="2430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6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Cây xanh HCM mang ý nghĩa</a:t>
            </a:r>
            <a:r>
              <a:rPr lang="en-US" sz="16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:</a:t>
            </a:r>
            <a:endParaRPr lang="en-US" sz="700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(1)</a:t>
            </a:r>
            <a:r>
              <a:rPr lang="vi-VN" sz="1600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Biểu tượng con người ôm lấy lá tạo nên hình ảnh 1 chiếc cây xanh – Mỗi chúng ta đều có thể bảo vệ môi trường</a:t>
            </a:r>
            <a:r>
              <a:rPr lang="en-US" sz="1600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  <a:endParaRPr lang="en-US" sz="700" dirty="0">
              <a:solidFill>
                <a:srgbClr val="4472C4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(2)</a:t>
            </a:r>
            <a:r>
              <a:rPr lang="vi-VN" sz="160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Dòng </a:t>
            </a:r>
            <a:r>
              <a:rPr lang="vi-VN" sz="1600" dirty="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chữ cây xanh HCM: Chiến dịch đang phát động muốn tất cả mọi người, con dân nước Việt cùng bảo vệ cây xanh</a:t>
            </a:r>
            <a:r>
              <a:rPr lang="en-US" sz="1600" dirty="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20000"/>
              </a:lnSpc>
            </a:pPr>
            <a:endParaRPr lang="vi-VN" sz="1600" dirty="0">
              <a:solidFill>
                <a:srgbClr val="2FC6B7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669D81-344B-B6F0-CC4D-6ADA4B287F5C}"/>
              </a:ext>
            </a:extLst>
          </p:cNvPr>
          <p:cNvSpPr txBox="1"/>
          <p:nvPr/>
        </p:nvSpPr>
        <p:spPr>
          <a:xfrm>
            <a:off x="5906451" y="2130046"/>
            <a:ext cx="3681969" cy="139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Logo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cấu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con người đang dơ tay ôm lấy những chiếc lá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tinh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thần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bảo vệ thiên nhiên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: </a:t>
            </a:r>
            <a:endParaRPr lang="vi-VN" dirty="0">
              <a:solidFill>
                <a:srgbClr val="2FC6B7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B7694B-8D0B-BCF4-0412-A3CA67495687}"/>
              </a:ext>
            </a:extLst>
          </p:cNvPr>
          <p:cNvSpPr txBox="1"/>
          <p:nvPr/>
        </p:nvSpPr>
        <p:spPr>
          <a:xfrm>
            <a:off x="5906451" y="4155195"/>
            <a:ext cx="5566221" cy="395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Con người bảo vệ cây xanh</a:t>
            </a:r>
            <a:r>
              <a:rPr lang="en-US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Cây xanh bảo vệ con người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940436-3BD8-508A-EA2F-B62A887F3FBE}"/>
              </a:ext>
            </a:extLst>
          </p:cNvPr>
          <p:cNvSpPr txBox="1"/>
          <p:nvPr/>
        </p:nvSpPr>
        <p:spPr>
          <a:xfrm>
            <a:off x="5734753" y="5429230"/>
            <a:ext cx="4146081" cy="1060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“Chúng ta không kế thừa Trái Đất từ các thế hệ trước, chúng ta chỉ mượn nó từ các thế hệ sau." ”</a:t>
            </a:r>
            <a:endParaRPr lang="vi-VN" dirty="0">
              <a:solidFill>
                <a:srgbClr val="2FC6B7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B8B51C4-7DF0-85BC-51A7-83969DD5489F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EF3ECC1-EF18-E92A-E3B9-BF69AC113E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8" name="Picture 7" descr="Logo&#10;&#10;Description automatically generated">
              <a:extLst>
                <a:ext uri="{FF2B5EF4-FFF2-40B4-BE49-F238E27FC236}">
                  <a16:creationId xmlns:a16="http://schemas.microsoft.com/office/drawing/2014/main" id="{CFE8B600-CCEF-49B9-181D-61BA6EAA7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8374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6362948-862E-CAA7-8F93-68D22E8436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15240" y="-3732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31382" y="236478"/>
            <a:ext cx="4360064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b="1" i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10205052" y="1384818"/>
            <a:ext cx="1478761" cy="3058048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AF3BEB0-ED0F-356A-A0BF-5ED39BEB9757}"/>
              </a:ext>
            </a:extLst>
          </p:cNvPr>
          <p:cNvSpPr/>
          <p:nvPr/>
        </p:nvSpPr>
        <p:spPr>
          <a:xfrm>
            <a:off x="531382" y="1384817"/>
            <a:ext cx="4440340" cy="5130893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1800" b="1">
                <a:latin typeface="+mj-lt"/>
                <a:ea typeface="Inter ExtraBold" panose="020B0502030000000004" pitchFamily="34" charset="0"/>
              </a:rPr>
              <a:t>#007200</a:t>
            </a:r>
            <a:endParaRPr lang="en-US" sz="1800" b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399ACA4-1DE4-AFCD-7589-0ABC16B3D039}"/>
              </a:ext>
            </a:extLst>
          </p:cNvPr>
          <p:cNvSpPr/>
          <p:nvPr/>
        </p:nvSpPr>
        <p:spPr>
          <a:xfrm>
            <a:off x="5147478" y="4647394"/>
            <a:ext cx="4865370" cy="1868316"/>
          </a:xfrm>
          <a:prstGeom prst="roundRect">
            <a:avLst>
              <a:gd name="adj" fmla="val 7326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FEF4E13-2D0D-0080-3660-1DACD4E39B29}"/>
              </a:ext>
            </a:extLst>
          </p:cNvPr>
          <p:cNvSpPr/>
          <p:nvPr/>
        </p:nvSpPr>
        <p:spPr>
          <a:xfrm>
            <a:off x="5147478" y="1384817"/>
            <a:ext cx="4865370" cy="3058048"/>
          </a:xfrm>
          <a:prstGeom prst="roundRect">
            <a:avLst>
              <a:gd name="adj" fmla="val 7326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+mj-lt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370C08-3A99-4439-B620-0B87C1FA3AF5}"/>
              </a:ext>
            </a:extLst>
          </p:cNvPr>
          <p:cNvSpPr txBox="1"/>
          <p:nvPr/>
        </p:nvSpPr>
        <p:spPr>
          <a:xfrm>
            <a:off x="666918" y="1498499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Tông màu sử dụng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5C46FA-E93F-10A7-242F-1961E1660B5D}"/>
              </a:ext>
            </a:extLst>
          </p:cNvPr>
          <p:cNvSpPr txBox="1"/>
          <p:nvPr/>
        </p:nvSpPr>
        <p:spPr>
          <a:xfrm>
            <a:off x="5339502" y="1498499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Kiểu chữ 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25ECB7-85B8-CF9D-B6A3-0CF0DD142126}"/>
              </a:ext>
            </a:extLst>
          </p:cNvPr>
          <p:cNvSpPr txBox="1"/>
          <p:nvPr/>
        </p:nvSpPr>
        <p:spPr>
          <a:xfrm>
            <a:off x="5356635" y="4599712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Icon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B533B5-F314-26B6-FB05-1CDEB0601C83}"/>
              </a:ext>
            </a:extLst>
          </p:cNvPr>
          <p:cNvSpPr txBox="1"/>
          <p:nvPr/>
        </p:nvSpPr>
        <p:spPr>
          <a:xfrm>
            <a:off x="10361581" y="1498499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Icons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52AD7A8-6986-1D18-B443-FD09A04BC4C2}"/>
              </a:ext>
            </a:extLst>
          </p:cNvPr>
          <p:cNvSpPr txBox="1"/>
          <p:nvPr/>
        </p:nvSpPr>
        <p:spPr>
          <a:xfrm>
            <a:off x="5339502" y="1892507"/>
            <a:ext cx="4148922" cy="564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'</a:t>
            </a:r>
            <a:r>
              <a:rPr lang="en-US" sz="2800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Pacifico</a:t>
            </a:r>
            <a:r>
              <a:rPr lang="en-US" sz="2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', cursive</a:t>
            </a:r>
            <a:r>
              <a:rPr lang="vi-VN" sz="2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/ Roboto</a:t>
            </a:r>
            <a:endParaRPr lang="en-US" sz="2800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023D983-5D8A-0159-7E05-6525BD31FDA0}"/>
              </a:ext>
            </a:extLst>
          </p:cNvPr>
          <p:cNvCxnSpPr/>
          <p:nvPr/>
        </p:nvCxnSpPr>
        <p:spPr>
          <a:xfrm>
            <a:off x="5339502" y="2633733"/>
            <a:ext cx="451006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D4BDD838-D186-3710-414A-54BEAD87C23B}"/>
              </a:ext>
            </a:extLst>
          </p:cNvPr>
          <p:cNvGrpSpPr/>
          <p:nvPr/>
        </p:nvGrpSpPr>
        <p:grpSpPr>
          <a:xfrm>
            <a:off x="9824532" y="225672"/>
            <a:ext cx="2171568" cy="649507"/>
            <a:chOff x="12446923" y="1365356"/>
            <a:chExt cx="2171568" cy="64950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A285571-4999-A8B7-681E-7EF0609C6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11" name="Picture 10" descr="Logo&#10;&#10;Description automatically generated">
              <a:extLst>
                <a:ext uri="{FF2B5EF4-FFF2-40B4-BE49-F238E27FC236}">
                  <a16:creationId xmlns:a16="http://schemas.microsoft.com/office/drawing/2014/main" id="{959574A9-B82D-170F-AA80-713D80884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  <p:pic>
        <p:nvPicPr>
          <p:cNvPr id="4100" name="Picture 4" descr="333333 HEX color Carbon, gray20, Black, Card information">
            <a:extLst>
              <a:ext uri="{FF2B5EF4-FFF2-40B4-BE49-F238E27FC236}">
                <a16:creationId xmlns:a16="http://schemas.microsoft.com/office/drawing/2014/main" id="{7CD56F56-4C3E-0065-BA6A-5080E1D944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01"/>
          <a:stretch/>
        </p:blipFill>
        <p:spPr bwMode="auto">
          <a:xfrm>
            <a:off x="704592" y="3910947"/>
            <a:ext cx="1428749" cy="80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007200 hex color">
            <a:extLst>
              <a:ext uri="{FF2B5EF4-FFF2-40B4-BE49-F238E27FC236}">
                <a16:creationId xmlns:a16="http://schemas.microsoft.com/office/drawing/2014/main" id="{34062AF5-4F0F-813F-11FF-5763EE8D95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59" y="1979445"/>
            <a:ext cx="1428750" cy="824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70e000 hex color">
            <a:extLst>
              <a:ext uri="{FF2B5EF4-FFF2-40B4-BE49-F238E27FC236}">
                <a16:creationId xmlns:a16="http://schemas.microsoft.com/office/drawing/2014/main" id="{5858D684-B55A-AB72-BD1C-13ABB1823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93" y="2953708"/>
            <a:ext cx="1428749" cy="80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White Color, Codes and Facts – HTML Color Codes">
            <a:extLst>
              <a:ext uri="{FF2B5EF4-FFF2-40B4-BE49-F238E27FC236}">
                <a16:creationId xmlns:a16="http://schemas.microsoft.com/office/drawing/2014/main" id="{4A562BE2-A4BA-D3F3-6AC9-23C8A0E5E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07" y="4899094"/>
            <a:ext cx="1428749" cy="824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5FA1CEF-5A55-AF5E-AB7F-6540B1FDDAD8}"/>
              </a:ext>
            </a:extLst>
          </p:cNvPr>
          <p:cNvSpPr txBox="1"/>
          <p:nvPr/>
        </p:nvSpPr>
        <p:spPr>
          <a:xfrm>
            <a:off x="2326765" y="2194276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#007200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E71999-B21F-E174-BC55-0F64843FA1A4}"/>
              </a:ext>
            </a:extLst>
          </p:cNvPr>
          <p:cNvSpPr txBox="1"/>
          <p:nvPr/>
        </p:nvSpPr>
        <p:spPr>
          <a:xfrm>
            <a:off x="2306552" y="3162411"/>
            <a:ext cx="6396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#70e000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D1F7DA-55D9-0743-AA66-8554B7053E0B}"/>
              </a:ext>
            </a:extLst>
          </p:cNvPr>
          <p:cNvSpPr txBox="1"/>
          <p:nvPr/>
        </p:nvSpPr>
        <p:spPr>
          <a:xfrm>
            <a:off x="2349504" y="4036793"/>
            <a:ext cx="25173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#333333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E42E07-4F30-4E46-E53E-A9F87A327775}"/>
              </a:ext>
            </a:extLst>
          </p:cNvPr>
          <p:cNvSpPr txBox="1"/>
          <p:nvPr/>
        </p:nvSpPr>
        <p:spPr>
          <a:xfrm>
            <a:off x="2289797" y="5124671"/>
            <a:ext cx="6396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#ffff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69CFAF-2CB6-E8DF-27D0-3D8721CFF507}"/>
              </a:ext>
            </a:extLst>
          </p:cNvPr>
          <p:cNvSpPr txBox="1"/>
          <p:nvPr/>
        </p:nvSpPr>
        <p:spPr>
          <a:xfrm>
            <a:off x="8423120" y="265289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57C77C-D789-CAE9-3486-AB21CC1039CF}"/>
              </a:ext>
            </a:extLst>
          </p:cNvPr>
          <p:cNvSpPr txBox="1"/>
          <p:nvPr/>
        </p:nvSpPr>
        <p:spPr>
          <a:xfrm>
            <a:off x="5769866" y="2662063"/>
            <a:ext cx="2183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'</a:t>
            </a:r>
            <a:r>
              <a:rPr lang="en-US" sz="1800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Pacifico</a:t>
            </a:r>
            <a:r>
              <a:rPr lang="en-US" sz="1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', cursive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CB69ED-C38B-6EEC-22ED-CEAAD9EF7EFF}"/>
              </a:ext>
            </a:extLst>
          </p:cNvPr>
          <p:cNvSpPr txBox="1"/>
          <p:nvPr/>
        </p:nvSpPr>
        <p:spPr>
          <a:xfrm>
            <a:off x="8680971" y="359309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900563-3675-5A4A-1AD8-B48E13F50A0B}"/>
              </a:ext>
            </a:extLst>
          </p:cNvPr>
          <p:cNvSpPr txBox="1"/>
          <p:nvPr/>
        </p:nvSpPr>
        <p:spPr>
          <a:xfrm>
            <a:off x="8680971" y="296991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F5CB80B-596D-6861-367E-AD67610507EA}"/>
              </a:ext>
            </a:extLst>
          </p:cNvPr>
          <p:cNvSpPr txBox="1"/>
          <p:nvPr/>
        </p:nvSpPr>
        <p:spPr>
          <a:xfrm>
            <a:off x="8680971" y="328087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F87102D-30E2-BEFE-8251-482CB0458AD2}"/>
              </a:ext>
            </a:extLst>
          </p:cNvPr>
          <p:cNvSpPr txBox="1"/>
          <p:nvPr/>
        </p:nvSpPr>
        <p:spPr>
          <a:xfrm>
            <a:off x="5869381" y="297630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8E148F-67A2-8553-8130-3BD2B0849124}"/>
              </a:ext>
            </a:extLst>
          </p:cNvPr>
          <p:cNvSpPr txBox="1"/>
          <p:nvPr/>
        </p:nvSpPr>
        <p:spPr>
          <a:xfrm>
            <a:off x="5869381" y="330936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B496BB-F996-4C69-F68D-1D19E363AECE}"/>
              </a:ext>
            </a:extLst>
          </p:cNvPr>
          <p:cNvSpPr txBox="1"/>
          <p:nvPr/>
        </p:nvSpPr>
        <p:spPr>
          <a:xfrm>
            <a:off x="5869381" y="361978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1A4C090-55E6-DFF1-2DF2-211C68608878}"/>
              </a:ext>
            </a:extLst>
          </p:cNvPr>
          <p:cNvSpPr txBox="1"/>
          <p:nvPr/>
        </p:nvSpPr>
        <p:spPr>
          <a:xfrm>
            <a:off x="5869381" y="391676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040977D2-C01D-1908-0874-A083633B8FC9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276" y="2047355"/>
            <a:ext cx="584311" cy="58431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EE3B901-9647-F9E2-4580-B701FA59121D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276" y="3115866"/>
            <a:ext cx="584311" cy="58431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E28A8DB-3814-AB6B-2564-EE6C6ECA412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39502" y="5742397"/>
            <a:ext cx="1775614" cy="5867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81D030C-86E2-AB60-A028-B79DB128D57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56635" y="5021761"/>
            <a:ext cx="1691787" cy="54106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773D82CF-1059-28F5-5A06-348EEECAE8A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037623" y="5014140"/>
            <a:ext cx="1676545" cy="54868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DAFC0DB-27EB-FB41-D235-DE5084EAA6D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46175" y="5719081"/>
            <a:ext cx="1767993" cy="571550"/>
          </a:xfrm>
          <a:prstGeom prst="rect">
            <a:avLst/>
          </a:prstGeom>
        </p:spPr>
      </p:pic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ACEEF44-A5C0-F439-C426-26A4EC36FE87}"/>
              </a:ext>
            </a:extLst>
          </p:cNvPr>
          <p:cNvCxnSpPr/>
          <p:nvPr/>
        </p:nvCxnSpPr>
        <p:spPr>
          <a:xfrm>
            <a:off x="7115116" y="5288484"/>
            <a:ext cx="8310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B4DFC8C-917F-DB0B-193F-E896DFCF6D15}"/>
              </a:ext>
            </a:extLst>
          </p:cNvPr>
          <p:cNvCxnSpPr/>
          <p:nvPr/>
        </p:nvCxnSpPr>
        <p:spPr>
          <a:xfrm>
            <a:off x="7137728" y="6036929"/>
            <a:ext cx="8310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492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855950-E9BE-5D44-B40C-2D071AF519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4360064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Chiến dịch “Xanh”</a:t>
            </a:r>
            <a:endParaRPr lang="en-US" sz="3200" b="1" i="1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AF3BEB0-ED0F-356A-A0BF-5ED39BEB9757}"/>
              </a:ext>
            </a:extLst>
          </p:cNvPr>
          <p:cNvSpPr/>
          <p:nvPr/>
        </p:nvSpPr>
        <p:spPr>
          <a:xfrm>
            <a:off x="519784" y="1386571"/>
            <a:ext cx="11168180" cy="4986797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19CD3-1696-1EDB-103E-D25FD4AAE55C}"/>
              </a:ext>
            </a:extLst>
          </p:cNvPr>
          <p:cNvSpPr txBox="1"/>
          <p:nvPr/>
        </p:nvSpPr>
        <p:spPr>
          <a:xfrm>
            <a:off x="655320" y="1500253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Link figma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2A5A86-C7E4-38F9-5814-113DD9D83F46}"/>
              </a:ext>
            </a:extLst>
          </p:cNvPr>
          <p:cNvSpPr txBox="1"/>
          <p:nvPr/>
        </p:nvSpPr>
        <p:spPr>
          <a:xfrm>
            <a:off x="719328" y="2532888"/>
            <a:ext cx="6016752" cy="1396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https://www.figma.com/file/QWePac6AhmRd9Uf4bClfli/Chi%E1%BA%BFn-d%E1%BB%8Bch-%22Xanh%22?type=design&amp;node-id=0-1&amp;mode=design&amp;t=UqzGZMBp6c53H5nz-0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80E646-96BC-76E9-4E29-83B1932F63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31298" y="2404872"/>
            <a:ext cx="3300984" cy="3300984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034A4A4-7F23-4C8A-D298-C5F8F3812B54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04851B-8941-C649-66D7-ECA7C18BC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8" name="Picture 7" descr="Logo&#10;&#10;Description automatically generated">
              <a:extLst>
                <a:ext uri="{FF2B5EF4-FFF2-40B4-BE49-F238E27FC236}">
                  <a16:creationId xmlns:a16="http://schemas.microsoft.com/office/drawing/2014/main" id="{B0DA285C-9EC8-17A6-D098-5DDB0FEE8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7604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723</Words>
  <Application>Microsoft Office PowerPoint</Application>
  <PresentationFormat>Widescreen</PresentationFormat>
  <Paragraphs>97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Be Vietnam Pro SemiBold</vt:lpstr>
      <vt:lpstr>Times New Roman</vt:lpstr>
      <vt:lpstr>Calibri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Tăng Vương Quốc Huy</dc:creator>
  <cp:lastModifiedBy>Nhi Ngọc</cp:lastModifiedBy>
  <cp:revision>22</cp:revision>
  <dcterms:created xsi:type="dcterms:W3CDTF">2022-10-27T05:21:09Z</dcterms:created>
  <dcterms:modified xsi:type="dcterms:W3CDTF">2023-10-13T09:30:50Z</dcterms:modified>
</cp:coreProperties>
</file>

<file path=docProps/thumbnail.jpeg>
</file>